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97" r:id="rId2"/>
    <p:sldId id="298" r:id="rId3"/>
    <p:sldId id="283" r:id="rId4"/>
    <p:sldId id="277" r:id="rId5"/>
    <p:sldId id="320" r:id="rId6"/>
    <p:sldId id="321" r:id="rId7"/>
    <p:sldId id="322" r:id="rId8"/>
    <p:sldId id="323" r:id="rId9"/>
    <p:sldId id="278" r:id="rId10"/>
    <p:sldId id="289" r:id="rId11"/>
    <p:sldId id="290" r:id="rId12"/>
    <p:sldId id="315" r:id="rId13"/>
    <p:sldId id="316" r:id="rId14"/>
    <p:sldId id="299" r:id="rId15"/>
    <p:sldId id="318" r:id="rId16"/>
    <p:sldId id="319" r:id="rId17"/>
    <p:sldId id="313" r:id="rId18"/>
    <p:sldId id="285" r:id="rId19"/>
    <p:sldId id="292" r:id="rId20"/>
    <p:sldId id="293" r:id="rId21"/>
    <p:sldId id="286" r:id="rId22"/>
    <p:sldId id="300" r:id="rId23"/>
    <p:sldId id="287" r:id="rId24"/>
    <p:sldId id="314" r:id="rId25"/>
    <p:sldId id="294" r:id="rId26"/>
    <p:sldId id="291" r:id="rId27"/>
    <p:sldId id="304" r:id="rId28"/>
    <p:sldId id="305" r:id="rId29"/>
    <p:sldId id="312" r:id="rId30"/>
    <p:sldId id="317" r:id="rId31"/>
    <p:sldId id="309" r:id="rId32"/>
    <p:sldId id="308" r:id="rId33"/>
    <p:sldId id="307" r:id="rId34"/>
    <p:sldId id="302" r:id="rId35"/>
    <p:sldId id="301" r:id="rId36"/>
  </p:sldIdLst>
  <p:sldSz cx="24382413" cy="13716000"/>
  <p:notesSz cx="6858000" cy="9144000"/>
  <p:defaultTextStyle>
    <a:defPPr>
      <a:defRPr lang="de-DE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/>
    <p:restoredTop sz="94682"/>
  </p:normalViewPr>
  <p:slideViewPr>
    <p:cSldViewPr snapToGrid="0" snapToObjects="1" showGuides="1">
      <p:cViewPr varScale="1">
        <p:scale>
          <a:sx n="71" d="100"/>
          <a:sy n="71" d="100"/>
        </p:scale>
        <p:origin x="200" y="3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97049C9-F847-4E43-81EF-86C487B22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541BF1-77BC-0440-ACF1-057615CBC0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DBD84-587C-CA41-A07D-BF80D4356074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18DE77-9901-BE4D-9668-B72670F73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2F20F-95CD-8445-8184-BFE0A4565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F28A6-5187-5E4C-BCD8-F98C26E514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24EAD-E88C-3848-9769-DC567C63B479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641A6-E8F2-AC45-942E-E898B0A92E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0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687F94-B056-2A42-B17D-2CCBDA71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206" y="1368474"/>
            <a:ext cx="10814847" cy="1493789"/>
          </a:xfrm>
          <a:prstGeom prst="rect">
            <a:avLst/>
          </a:prstGeom>
          <a:solidFill>
            <a:schemeClr val="bg2"/>
          </a:solidFill>
        </p:spPr>
        <p:txBody>
          <a:bodyPr lIns="648000" tIns="648000" rIns="648000" bIns="0" anchor="t">
            <a:noAutofit/>
          </a:bodyPr>
          <a:lstStyle>
            <a:lvl1pPr>
              <a:defRPr sz="2000" b="0" i="0" spc="600">
                <a:latin typeface="Mark Pro Book" panose="020B0604020201010104" pitchFamily="34" charset="77"/>
              </a:defRPr>
            </a:lvl1pPr>
          </a:lstStyle>
          <a:p>
            <a:r>
              <a:rPr lang="de-DE" dirty="0"/>
              <a:t>DATUM</a:t>
            </a:r>
            <a:br>
              <a:rPr lang="de-DE" dirty="0"/>
            </a:br>
            <a:r>
              <a:rPr lang="de-DE" dirty="0"/>
              <a:t>ORT / KONFERENZ</a:t>
            </a:r>
            <a:endParaRPr lang="en-US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DBC094D-87A5-2E4C-B66B-F4088556D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3430" y="2862263"/>
            <a:ext cx="10814846" cy="9485263"/>
          </a:xfrm>
          <a:prstGeom prst="rect">
            <a:avLst/>
          </a:prstGeom>
          <a:solidFill>
            <a:schemeClr val="bg2"/>
          </a:solidFill>
        </p:spPr>
        <p:txBody>
          <a:bodyPr lIns="648000" tIns="0" rIns="648000" bIns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0000" b="1" i="0">
                <a:latin typeface="Mark Pro Heavy" panose="020B0604020201010104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83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6038" y="1349374"/>
            <a:ext cx="10166353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5621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090EFBE-DBB1-B54B-986A-40E0874BA0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9310" y="5137200"/>
            <a:ext cx="6985000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6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1349372"/>
            <a:ext cx="6985001" cy="9665056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7" y="1349376"/>
            <a:ext cx="6980400" cy="9649247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D3F33CE7-C0BA-6147-8C8C-CC79F1DD83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6323" y="10998625"/>
            <a:ext cx="6983999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7D7F9123-28D1-9A4A-B900-5352D405D5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34401" y="11014428"/>
            <a:ext cx="6993874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65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B367448-782B-6A48-853C-4CC566D56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86313" y="0"/>
            <a:ext cx="5756399" cy="1371599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E6CD384-34A7-C546-8037-5A66527E7D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5786313" cy="13715998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5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33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65602" y="1349375"/>
            <a:ext cx="106560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0810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63206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3"/>
            <a:ext cx="10655999" cy="38079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51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70679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3075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2"/>
            <a:ext cx="10655999" cy="950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DB2B93D-C0FF-5E45-8BDE-3B2D4B7F05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370679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ABD46C4-0225-8341-8FF4-FD70CE3147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73075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44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49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5137201"/>
            <a:ext cx="24382412" cy="7229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735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4122275-8B24-3349-97A0-94146137FB45}"/>
              </a:ext>
            </a:extLst>
          </p:cNvPr>
          <p:cNvSpPr/>
          <p:nvPr userDrawn="1"/>
        </p:nvSpPr>
        <p:spPr>
          <a:xfrm>
            <a:off x="12861600" y="1349375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660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459FCB-8A0F-3B4E-A88B-FAB21C303E36}"/>
              </a:ext>
            </a:extLst>
          </p:cNvPr>
          <p:cNvSpPr/>
          <p:nvPr userDrawn="1"/>
        </p:nvSpPr>
        <p:spPr>
          <a:xfrm>
            <a:off x="1354138" y="1349376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08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8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3381024"/>
            <a:ext cx="24382412" cy="898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292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1349375"/>
            <a:ext cx="21661114" cy="110172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just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21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8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02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1"/>
            <a:ext cx="12204551" cy="6830290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683028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AD1F1120-1D6A-DB4B-BEA3-2C44C6BB4E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858000"/>
            <a:ext cx="24382413" cy="6830289"/>
          </a:xfrm>
          <a:prstGeom prst="rect">
            <a:avLst/>
          </a:prstGeom>
          <a:noFill/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350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0"/>
            <a:ext cx="12204551" cy="12366623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12366622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227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7" name="Abgerundetes Rechteck">
            <a:extLst>
              <a:ext uri="{FF2B5EF4-FFF2-40B4-BE49-F238E27FC236}">
                <a16:creationId xmlns:a16="http://schemas.microsoft.com/office/drawing/2014/main" id="{3D38E393-2420-1B44-A51B-023D00009FF2}"/>
              </a:ext>
            </a:extLst>
          </p:cNvPr>
          <p:cNvSpPr/>
          <p:nvPr userDrawn="1"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Abgerundetes Rechteck">
            <a:extLst>
              <a:ext uri="{FF2B5EF4-FFF2-40B4-BE49-F238E27FC236}">
                <a16:creationId xmlns:a16="http://schemas.microsoft.com/office/drawing/2014/main" id="{57ACDF7D-3556-F040-9266-F5E36BBAAAE2}"/>
              </a:ext>
            </a:extLst>
          </p:cNvPr>
          <p:cNvSpPr/>
          <p:nvPr userDrawn="1"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roduktentwicklung">
            <a:extLst>
              <a:ext uri="{FF2B5EF4-FFF2-40B4-BE49-F238E27FC236}">
                <a16:creationId xmlns:a16="http://schemas.microsoft.com/office/drawing/2014/main" id="{BE7AE813-4888-034A-BE31-98B5372CEC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0" name="Produktentwicklung">
            <a:extLst>
              <a:ext uri="{FF2B5EF4-FFF2-40B4-BE49-F238E27FC236}">
                <a16:creationId xmlns:a16="http://schemas.microsoft.com/office/drawing/2014/main" id="{00E4EF1D-F903-3948-B5D0-CA37CE3B89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2" name="Abgerundetes Rechteck">
            <a:extLst>
              <a:ext uri="{FF2B5EF4-FFF2-40B4-BE49-F238E27FC236}">
                <a16:creationId xmlns:a16="http://schemas.microsoft.com/office/drawing/2014/main" id="{855FF735-9AA1-5E4C-B13A-3A6D929E5B91}"/>
              </a:ext>
            </a:extLst>
          </p:cNvPr>
          <p:cNvSpPr/>
          <p:nvPr userDrawn="1"/>
        </p:nvSpPr>
        <p:spPr>
          <a:xfrm>
            <a:off x="6847614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Abgerundetes Rechteck">
            <a:extLst>
              <a:ext uri="{FF2B5EF4-FFF2-40B4-BE49-F238E27FC236}">
                <a16:creationId xmlns:a16="http://schemas.microsoft.com/office/drawing/2014/main" id="{93B8F4BB-AE7F-EA40-834E-AF259E17C402}"/>
              </a:ext>
            </a:extLst>
          </p:cNvPr>
          <p:cNvSpPr/>
          <p:nvPr userDrawn="1"/>
        </p:nvSpPr>
        <p:spPr>
          <a:xfrm>
            <a:off x="6847615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roduktentwicklung">
            <a:extLst>
              <a:ext uri="{FF2B5EF4-FFF2-40B4-BE49-F238E27FC236}">
                <a16:creationId xmlns:a16="http://schemas.microsoft.com/office/drawing/2014/main" id="{928CA74C-358F-5843-8D59-C81AB3965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47615" y="11652241"/>
            <a:ext cx="380713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5" name="Produktentwicklung">
            <a:extLst>
              <a:ext uri="{FF2B5EF4-FFF2-40B4-BE49-F238E27FC236}">
                <a16:creationId xmlns:a16="http://schemas.microsoft.com/office/drawing/2014/main" id="{D3165CB1-E720-574C-ADA5-AA715ADD33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6" name="Abgerundetes Rechteck">
            <a:extLst>
              <a:ext uri="{FF2B5EF4-FFF2-40B4-BE49-F238E27FC236}">
                <a16:creationId xmlns:a16="http://schemas.microsoft.com/office/drawing/2014/main" id="{70DA8A41-929A-1046-85F9-7502BCCE1B0E}"/>
              </a:ext>
            </a:extLst>
          </p:cNvPr>
          <p:cNvSpPr/>
          <p:nvPr userDrawn="1"/>
        </p:nvSpPr>
        <p:spPr>
          <a:xfrm>
            <a:off x="12357956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AD2E4355-0E62-7A44-BB64-568624349862}"/>
              </a:ext>
            </a:extLst>
          </p:cNvPr>
          <p:cNvSpPr/>
          <p:nvPr userDrawn="1"/>
        </p:nvSpPr>
        <p:spPr>
          <a:xfrm>
            <a:off x="1235795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roduktentwicklung">
            <a:extLst>
              <a:ext uri="{FF2B5EF4-FFF2-40B4-BE49-F238E27FC236}">
                <a16:creationId xmlns:a16="http://schemas.microsoft.com/office/drawing/2014/main" id="{F231AE64-94CE-B14E-AC61-88F5726A1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57957" y="11652241"/>
            <a:ext cx="4344256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9" name="Produktentwicklung">
            <a:extLst>
              <a:ext uri="{FF2B5EF4-FFF2-40B4-BE49-F238E27FC236}">
                <a16:creationId xmlns:a16="http://schemas.microsoft.com/office/drawing/2014/main" id="{778CDB24-E7B1-8046-9095-3B214236B7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57957" y="10839519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085E02E5-113F-324D-952A-D9F8704418BB}"/>
              </a:ext>
            </a:extLst>
          </p:cNvPr>
          <p:cNvSpPr/>
          <p:nvPr userDrawn="1"/>
        </p:nvSpPr>
        <p:spPr>
          <a:xfrm>
            <a:off x="17868298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Abgerundetes Rechteck">
            <a:extLst>
              <a:ext uri="{FF2B5EF4-FFF2-40B4-BE49-F238E27FC236}">
                <a16:creationId xmlns:a16="http://schemas.microsoft.com/office/drawing/2014/main" id="{79745053-82E8-404A-831C-D2A7E4059ABA}"/>
              </a:ext>
            </a:extLst>
          </p:cNvPr>
          <p:cNvSpPr/>
          <p:nvPr userDrawn="1"/>
        </p:nvSpPr>
        <p:spPr>
          <a:xfrm>
            <a:off x="17868299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roduktentwicklung">
            <a:extLst>
              <a:ext uri="{FF2B5EF4-FFF2-40B4-BE49-F238E27FC236}">
                <a16:creationId xmlns:a16="http://schemas.microsoft.com/office/drawing/2014/main" id="{BCEE9111-EFC5-824E-9107-44F9F0F65D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868299" y="11652241"/>
            <a:ext cx="420982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3" name="Produktentwicklung">
            <a:extLst>
              <a:ext uri="{FF2B5EF4-FFF2-40B4-BE49-F238E27FC236}">
                <a16:creationId xmlns:a16="http://schemas.microsoft.com/office/drawing/2014/main" id="{C9DB9F5D-FD23-294A-9C0A-05777F1C24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868300" y="10839519"/>
            <a:ext cx="4329092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14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831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5" y="9634365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5765716" y="9634364"/>
            <a:ext cx="40500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0166207" y="9634364"/>
            <a:ext cx="4049999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4542266" y="9634364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380460E-1E0F-FF44-BE9A-6E11601101E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961800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8A436D1-F5B5-B440-BCE9-56241203DA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166206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BAD237AE-57EA-0240-A070-678E5B6E06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68409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3F60033D-AA8D-7F47-AC00-7A52F7C626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4542265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0" name="Heribert Innoq…">
            <a:extLst>
              <a:ext uri="{FF2B5EF4-FFF2-40B4-BE49-F238E27FC236}">
                <a16:creationId xmlns:a16="http://schemas.microsoft.com/office/drawing/2014/main" id="{74A8814F-8586-AE4B-A786-00CE8C3797BF}"/>
              </a:ext>
            </a:extLst>
          </p:cNvPr>
          <p:cNvSpPr txBox="1">
            <a:spLocks noGrp="1"/>
          </p:cNvSpPr>
          <p:nvPr>
            <p:ph type="body" sz="quarter" idx="35"/>
          </p:nvPr>
        </p:nvSpPr>
        <p:spPr>
          <a:xfrm>
            <a:off x="18961799" y="9634364"/>
            <a:ext cx="4066475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33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8445600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500" b="1" i="0">
                <a:solidFill>
                  <a:schemeClr val="bg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4"/>
            <a:ext cx="10860876" cy="8445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9764FD1F-2607-FB45-A16C-A5FD9CD5C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4008" y="6857999"/>
            <a:ext cx="10832400" cy="5479200"/>
          </a:xfrm>
          <a:prstGeom prst="rect">
            <a:avLst/>
          </a:prstGeom>
          <a:solidFill>
            <a:schemeClr val="bg2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35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56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866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486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11017248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3"/>
            <a:ext cx="10860876" cy="1101724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9633114"/>
            <a:ext cx="10837068" cy="270520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0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6858000"/>
            <a:ext cx="10830395" cy="5508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66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6858000"/>
            <a:ext cx="10837068" cy="550862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640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00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61600" y="1349376"/>
            <a:ext cx="10166675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09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708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698" r:id="rId4"/>
    <p:sldLayoutId id="2147483678" r:id="rId5"/>
    <p:sldLayoutId id="2147483680" r:id="rId6"/>
    <p:sldLayoutId id="2147483679" r:id="rId7"/>
    <p:sldLayoutId id="2147483677" r:id="rId8"/>
    <p:sldLayoutId id="2147483676" r:id="rId9"/>
    <p:sldLayoutId id="2147483673" r:id="rId10"/>
    <p:sldLayoutId id="2147483704" r:id="rId11"/>
    <p:sldLayoutId id="2147483705" r:id="rId12"/>
    <p:sldLayoutId id="2147483691" r:id="rId13"/>
    <p:sldLayoutId id="2147483707" r:id="rId14"/>
    <p:sldLayoutId id="2147483708" r:id="rId15"/>
    <p:sldLayoutId id="2147483701" r:id="rId16"/>
    <p:sldLayoutId id="2147483682" r:id="rId17"/>
    <p:sldLayoutId id="2147483686" r:id="rId18"/>
    <p:sldLayoutId id="2147483687" r:id="rId19"/>
    <p:sldLayoutId id="2147483683" r:id="rId20"/>
    <p:sldLayoutId id="2147483692" r:id="rId21"/>
    <p:sldLayoutId id="2147483684" r:id="rId22"/>
    <p:sldLayoutId id="2147483702" r:id="rId23"/>
    <p:sldLayoutId id="2147483688" r:id="rId24"/>
    <p:sldLayoutId id="2147483685" r:id="rId25"/>
    <p:sldLayoutId id="2147483695" r:id="rId26"/>
    <p:sldLayoutId id="2147483696" r:id="rId27"/>
    <p:sldLayoutId id="2147483700" r:id="rId28"/>
    <p:sldLayoutId id="2147483706" r:id="rId29"/>
    <p:sldLayoutId id="2147483697" r:id="rId30"/>
    <p:sldLayoutId id="2147483694" r:id="rId31"/>
    <p:sldLayoutId id="2147483693" r:id="rId32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6C2F117-F77D-9944-A8F0-BE3E152B47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62CCDE-9D7C-7E49-B0E0-5705C8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D82F06-3F74-8E4C-91CA-BE6DE35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24.09.2019</a:t>
            </a:r>
            <a:br>
              <a:rPr lang="de-DE" dirty="0"/>
            </a:br>
            <a:r>
              <a:rPr lang="de-DE" dirty="0"/>
              <a:t>Heidelberg /Heise </a:t>
            </a:r>
            <a:r>
              <a:rPr lang="de-DE" dirty="0" err="1"/>
              <a:t>DevSec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CEC44-9EF3-A648-A118-4C92D7E5F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Web-Security-CTF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1954CFE-4CE1-E742-A56A-6B59D5C7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52" y="11093115"/>
            <a:ext cx="2582935" cy="6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43822-5501-7F4A-AFB7-ED192CA4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595425-B3A3-294D-85FD-D5DCAC1B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5A5747-3448-1549-A5CE-5BD3FA6AE4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4726AE5-7C1D-A745-8C65-366BFE5B0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40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EF9F0-1A79-834F-BB92-924BDCFD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7B20A-1309-F044-B7A4-2F2BC3E6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951926-B77E-2D44-97EA-CEAFD3A06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C32BDBE-6812-9C42-B4BB-F96A08A0F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90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C75C-9D2B-EE41-8DD5-AA42AE7F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204215-FE5F-0A4C-8921-2B4E0582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077C28-E0D9-464B-93C0-70B35A6C08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14CB388-490A-7A4F-A6E1-1D2C6CC8511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68" r="13768"/>
          <a:stretch>
            <a:fillRect/>
          </a:stretch>
        </p:blipFill>
        <p:spPr/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F94E2E9-A76A-0F47-98DF-E013EB1B06E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768" r="13768"/>
          <a:stretch>
            <a:fillRect/>
          </a:stretch>
        </p:blipFill>
        <p:spPr/>
      </p:pic>
      <p:pic>
        <p:nvPicPr>
          <p:cNvPr id="13" name="Bildplatzhalter 12" descr="Ein Bild, das Tier enthält.&#10;&#10;Automatisch generierte Beschreibung">
            <a:extLst>
              <a:ext uri="{FF2B5EF4-FFF2-40B4-BE49-F238E27FC236}">
                <a16:creationId xmlns:a16="http://schemas.microsoft.com/office/drawing/2014/main" id="{76983D94-8858-A849-B684-FF31B54EF6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768" r="13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36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6057E-4E0E-404B-90DF-06FB1594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46C926-3775-0F47-AC92-BDD7F7E5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1E343D-4CA1-D949-988A-F429166B03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</p:spPr>
        <p:txBody>
          <a:bodyPr/>
          <a:lstStyle/>
          <a:p>
            <a:pPr algn="l"/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algn="l"/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95A2B59-4FA6-F348-86FA-472738B468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2813" r="22813"/>
          <a:stretch>
            <a:fillRect/>
          </a:stretch>
        </p:blipFill>
        <p:spPr>
          <a:xfrm>
            <a:off x="8697912" y="1349373"/>
            <a:ext cx="6985001" cy="9648000"/>
          </a:xfrm>
        </p:spPr>
      </p:pic>
      <p:pic>
        <p:nvPicPr>
          <p:cNvPr id="12" name="Bildplatzhalter 11" descr="Ein Bild, das Tier enthält.&#10;&#10;Automatisch generierte Beschreibung">
            <a:extLst>
              <a:ext uri="{FF2B5EF4-FFF2-40B4-BE49-F238E27FC236}">
                <a16:creationId xmlns:a16="http://schemas.microsoft.com/office/drawing/2014/main" id="{5CA2EC4D-C4C2-BE41-86FF-4B87EC53FD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2853" r="22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FAADC4-4937-A044-B9A5-21DA17EECC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4AFF06-3014-0C49-B55F-80A6E0D2C2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55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4F68C-1DE9-8440-9249-C8E882B7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5675EC-706D-894A-8D9F-8F51809C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AA0B76-810D-3648-BE81-62EACADB5E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1E34713F-752B-CF44-A5D2-E0946AC8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4262" r="34262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F1E615-CC44-A943-8E9F-E7E10E1FD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Wir geben</a:t>
            </a:r>
          </a:p>
          <a:p>
            <a:r>
              <a:rPr lang="de-DE" dirty="0"/>
              <a:t>Technologie</a:t>
            </a:r>
          </a:p>
          <a:p>
            <a:r>
              <a:rPr lang="de-DE" dirty="0"/>
              <a:t>einen Sinn.</a:t>
            </a:r>
          </a:p>
          <a:p>
            <a:r>
              <a:rPr lang="de-DE" dirty="0">
                <a:solidFill>
                  <a:schemeClr val="bg2"/>
                </a:solidFill>
              </a:rPr>
              <a:t>Und Ihren</a:t>
            </a:r>
          </a:p>
          <a:p>
            <a:r>
              <a:rPr lang="de-DE" dirty="0">
                <a:solidFill>
                  <a:schemeClr val="bg2"/>
                </a:solidFill>
              </a:rPr>
              <a:t> Ideen eine </a:t>
            </a:r>
          </a:p>
          <a:p>
            <a:r>
              <a:rPr lang="de-DE" dirty="0">
                <a:solidFill>
                  <a:schemeClr val="bg2"/>
                </a:solidFill>
              </a:rPr>
              <a:t>Zukunft.</a:t>
            </a:r>
          </a:p>
        </p:txBody>
      </p:sp>
    </p:spTree>
    <p:extLst>
      <p:ext uri="{BB962C8B-B14F-4D97-AF65-F5344CB8AC3E}">
        <p14:creationId xmlns:p14="http://schemas.microsoft.com/office/powerpoint/2010/main" val="64109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74B59-508F-EC4A-8F91-2B107645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FEAE02-2B6E-6F4F-83D0-24B12E8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02BA5034-E6F9-FD48-BD1D-E5FB234090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3" r="13663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3ADBA058-8338-3048-BE18-94E7C70DE3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3" r="1366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938291-46C3-8046-A600-316B6E3765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7" name="Bildplatzhalter 16" descr="Ein Bild, das Tier enthält.&#10;&#10;Automatisch generierte Beschreibung">
            <a:extLst>
              <a:ext uri="{FF2B5EF4-FFF2-40B4-BE49-F238E27FC236}">
                <a16:creationId xmlns:a16="http://schemas.microsoft.com/office/drawing/2014/main" id="{1AB847D2-DDDB-2249-8711-8A0434092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727" r="13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60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2C701-0F30-F049-9919-7205560C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802BB8-14E0-4A4C-BBCE-BC2E705A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4" name="Bildplatzhalter 13" descr="Ein Bild, das Tier enthält.&#10;&#10;Automatisch generierte Beschreibung">
            <a:extLst>
              <a:ext uri="{FF2B5EF4-FFF2-40B4-BE49-F238E27FC236}">
                <a16:creationId xmlns:a16="http://schemas.microsoft.com/office/drawing/2014/main" id="{6F661B36-4541-424D-AE53-97AE05F682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4" r="13664"/>
          <a:stretch>
            <a:fillRect/>
          </a:stretch>
        </p:blipFill>
        <p:spPr/>
      </p:pic>
      <p:pic>
        <p:nvPicPr>
          <p:cNvPr id="16" name="Bildplatzhalter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5C556A3-60AD-464D-B239-4E2594C80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4" r="13664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4DD0CE-9C28-4545-9B87-C28F529B86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D0512A67-B78A-484F-82BF-C75894E507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664" r="13664"/>
          <a:stretch>
            <a:fillRect/>
          </a:stretch>
        </p:blipFill>
        <p:spPr/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C7C78171-93D1-2348-9A3B-232BE295BC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13664" r="13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015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470-3C93-F848-9FAB-A0317C1D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D7603-0CF7-2447-9E89-97D8ECAFF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38683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DB079-FBFF-DF4B-A87A-081F63A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75C948-8F79-2B41-BC1B-1B01A5EB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8922C7-453D-C841-9394-6A57D45E1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A4C127-3788-6041-8856-BD8F753762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" y="6858000"/>
            <a:ext cx="24382412" cy="550862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07BB815-C892-C44A-AA5E-BCF0B7656F16}"/>
              </a:ext>
            </a:extLst>
          </p:cNvPr>
          <p:cNvSpPr txBox="1">
            <a:spLocks/>
          </p:cNvSpPr>
          <p:nvPr/>
        </p:nvSpPr>
        <p:spPr>
          <a:xfrm>
            <a:off x="11366508" y="6857999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7BC6C26D-6BB6-EF43-A202-8DF87142C7B6}"/>
              </a:ext>
            </a:extLst>
          </p:cNvPr>
          <p:cNvSpPr txBox="1">
            <a:spLocks/>
          </p:cNvSpPr>
          <p:nvPr/>
        </p:nvSpPr>
        <p:spPr>
          <a:xfrm>
            <a:off x="9184005" y="6857999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71D4FE0-D3EC-564B-8EA1-11E3F888AC0F}"/>
              </a:ext>
            </a:extLst>
          </p:cNvPr>
          <p:cNvSpPr txBox="1">
            <a:spLocks/>
          </p:cNvSpPr>
          <p:nvPr/>
        </p:nvSpPr>
        <p:spPr>
          <a:xfrm>
            <a:off x="11366508" y="7203140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0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66C56-3A7B-7F4C-8FD5-6554D0E9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189DCA-00B6-7548-9B49-B274EFE8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7E6B0-B57A-A542-8DF6-6423F67DF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72C2197-817C-FB4A-9ADA-64D4D2E18296}"/>
              </a:ext>
            </a:extLst>
          </p:cNvPr>
          <p:cNvGrpSpPr/>
          <p:nvPr/>
        </p:nvGrpSpPr>
        <p:grpSpPr>
          <a:xfrm>
            <a:off x="16025651" y="3861872"/>
            <a:ext cx="3810001" cy="5992256"/>
            <a:chOff x="18310769" y="10172618"/>
            <a:chExt cx="3810001" cy="5992256"/>
          </a:xfrm>
        </p:grpSpPr>
        <p:sp>
          <p:nvSpPr>
            <p:cNvPr id="5" name="Kreis">
              <a:extLst>
                <a:ext uri="{FF2B5EF4-FFF2-40B4-BE49-F238E27FC236}">
                  <a16:creationId xmlns:a16="http://schemas.microsoft.com/office/drawing/2014/main" id="{7FC2C22D-D160-7D47-B657-915FBC51D54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0172494"/>
              <a:ext cx="3809753" cy="3810001"/>
            </a:xfrm>
            <a:prstGeom prst="ellipse">
              <a:avLst/>
            </a:prstGeom>
            <a:solidFill>
              <a:schemeClr val="tx2"/>
            </a:solidFill>
          </p:spPr>
          <p:txBody>
            <a:bodyPr lIns="45719" tIns="45719" rIns="45719" bIns="45719" anchor="ctr">
              <a:noAutofit/>
            </a:bodyPr>
            <a:lstStyle>
              <a:lvl1pPr marL="457177" marR="126987" indent="-457177" algn="r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Font typeface="Arial" panose="020B0604020202020204" pitchFamily="34" charset="0"/>
                <a:buNone/>
                <a:defRPr sz="1800" b="1"/>
              </a:pPr>
              <a:endParaRPr lang="de-DE" dirty="0"/>
            </a:p>
          </p:txBody>
        </p:sp>
        <p:sp>
          <p:nvSpPr>
            <p:cNvPr id="6" name="Kreis">
              <a:extLst>
                <a:ext uri="{FF2B5EF4-FFF2-40B4-BE49-F238E27FC236}">
                  <a16:creationId xmlns:a16="http://schemas.microsoft.com/office/drawing/2014/main" id="{C9BFE8C4-7537-F64A-9941-43815E2A365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2354997"/>
              <a:ext cx="3809753" cy="3810001"/>
            </a:xfrm>
            <a:prstGeom prst="ellipse">
              <a:avLst/>
            </a:prstGeom>
            <a:solidFill>
              <a:schemeClr val="bg1"/>
            </a:solidFill>
          </p:spPr>
          <p:txBody>
            <a:bodyPr lIns="45719" tIns="45719" rIns="45719" bIns="45719" anchor="ctr">
              <a:noAutofit/>
            </a:bodyPr>
            <a:lstStyle>
              <a:lvl1pPr marL="457177" indent="12698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800" b="1"/>
              </a:pPr>
              <a:endParaRPr lang="de-DE" dirty="0"/>
            </a:p>
          </p:txBody>
        </p:sp>
        <p:sp>
          <p:nvSpPr>
            <p:cNvPr id="7" name="Form">
              <a:extLst>
                <a:ext uri="{FF2B5EF4-FFF2-40B4-BE49-F238E27FC236}">
                  <a16:creationId xmlns:a16="http://schemas.microsoft.com/office/drawing/2014/main" id="{BDDE01D3-5A63-4B4C-B80C-531A804B505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390189" y="11597108"/>
              <a:ext cx="1650984" cy="311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0679" y="21600"/>
                  </a:moveTo>
                  <a:cubicBezTo>
                    <a:pt x="14056" y="20345"/>
                    <a:pt x="16808" y="18673"/>
                    <a:pt x="18699" y="16729"/>
                  </a:cubicBezTo>
                  <a:cubicBezTo>
                    <a:pt x="20473" y="14904"/>
                    <a:pt x="21439" y="12889"/>
                    <a:pt x="21524" y="10837"/>
                  </a:cubicBezTo>
                  <a:cubicBezTo>
                    <a:pt x="21457" y="8698"/>
                    <a:pt x="20430" y="6598"/>
                    <a:pt x="18528" y="4711"/>
                  </a:cubicBezTo>
                  <a:cubicBezTo>
                    <a:pt x="16633" y="2830"/>
                    <a:pt x="13923" y="1216"/>
                    <a:pt x="10621" y="0"/>
                  </a:cubicBezTo>
                  <a:cubicBezTo>
                    <a:pt x="7276" y="1236"/>
                    <a:pt x="4558" y="2891"/>
                    <a:pt x="2706" y="4818"/>
                  </a:cubicBezTo>
                  <a:cubicBezTo>
                    <a:pt x="852" y="6747"/>
                    <a:pt x="-76" y="8889"/>
                    <a:pt x="5" y="11055"/>
                  </a:cubicBezTo>
                  <a:cubicBezTo>
                    <a:pt x="102" y="13218"/>
                    <a:pt x="1197" y="15336"/>
                    <a:pt x="3193" y="17223"/>
                  </a:cubicBezTo>
                  <a:cubicBezTo>
                    <a:pt x="5034" y="18963"/>
                    <a:pt x="7594" y="20459"/>
                    <a:pt x="10679" y="21600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 lIns="45719" tIns="45719" rIns="45719" bIns="45719">
              <a:noAutofit/>
            </a:bodyPr>
            <a:lstStyle>
              <a:lvl1pPr marL="457177" indent="-45717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+mn-ea"/>
                  <a:cs typeface="+mn-cs"/>
                  <a:sym typeface="Helvetica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lang="de-DE" dirty="0">
                <a:ea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03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6F24D-7F0D-DE4D-98FA-035753D2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C03FCC-A424-8542-AA92-96C0487D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50060B-39EA-9646-AB9A-4D119C9901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Broken</a:t>
            </a:r>
            <a:r>
              <a:rPr lang="de-DE" dirty="0"/>
              <a:t> Access Control</a:t>
            </a:r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Injection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Security </a:t>
            </a:r>
            <a:r>
              <a:rPr lang="de-DE" dirty="0" err="1"/>
              <a:t>Misconfiguration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Insecure</a:t>
            </a:r>
            <a:r>
              <a:rPr lang="de-DE" dirty="0"/>
              <a:t> </a:t>
            </a:r>
            <a:r>
              <a:rPr lang="de-DE" dirty="0" err="1"/>
              <a:t>Serialization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8BA50C1-C804-A24B-B51D-DE6DAACBA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046" r="14436"/>
          <a:stretch/>
        </p:blipFill>
        <p:spPr>
          <a:xfrm>
            <a:off x="16041202" y="1349375"/>
            <a:ext cx="6980400" cy="11017250"/>
          </a:xfrm>
        </p:spPr>
      </p:pic>
    </p:spTree>
    <p:extLst>
      <p:ext uri="{BB962C8B-B14F-4D97-AF65-F5344CB8AC3E}">
        <p14:creationId xmlns:p14="http://schemas.microsoft.com/office/powerpoint/2010/main" val="343079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B6DD6-41CB-FA4E-8D48-F28BCB1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616A9F-24F6-E640-9944-9DDE403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721DD7-932C-7147-AE66-5345FA5AC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57EB3D5C-2B1A-8043-9A47-6BB3EBFCD683}"/>
              </a:ext>
            </a:extLst>
          </p:cNvPr>
          <p:cNvSpPr txBox="1">
            <a:spLocks/>
          </p:cNvSpPr>
          <p:nvPr/>
        </p:nvSpPr>
        <p:spPr>
          <a:xfrm rot="16200000">
            <a:off x="4551162" y="385219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E0CAFF6E-3FCA-C14D-BEE8-599F44438841}"/>
              </a:ext>
            </a:extLst>
          </p:cNvPr>
          <p:cNvSpPr txBox="1">
            <a:spLocks/>
          </p:cNvSpPr>
          <p:nvPr/>
        </p:nvSpPr>
        <p:spPr>
          <a:xfrm rot="16200000">
            <a:off x="4551162" y="6034701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559FF55B-FCCE-C44C-B5E9-D0CF1565CB0B}"/>
              </a:ext>
            </a:extLst>
          </p:cNvPr>
          <p:cNvSpPr txBox="1">
            <a:spLocks/>
          </p:cNvSpPr>
          <p:nvPr/>
        </p:nvSpPr>
        <p:spPr>
          <a:xfrm rot="16200000">
            <a:off x="5630458" y="5276812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96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28414-1EC3-8246-A0B0-70A1558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Wir bringen es zusammen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6F1696-20ED-4B4A-BE1F-976C0699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00D4B598-E535-6143-B755-5B5CD07D6E2D}"/>
              </a:ext>
            </a:extLst>
          </p:cNvPr>
          <p:cNvSpPr txBox="1">
            <a:spLocks/>
          </p:cNvSpPr>
          <p:nvPr/>
        </p:nvSpPr>
        <p:spPr>
          <a:xfrm>
            <a:off x="11366508" y="589871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1E116991-D93A-864F-82F6-E4969274BD5E}"/>
              </a:ext>
            </a:extLst>
          </p:cNvPr>
          <p:cNvSpPr txBox="1">
            <a:spLocks/>
          </p:cNvSpPr>
          <p:nvPr/>
        </p:nvSpPr>
        <p:spPr>
          <a:xfrm>
            <a:off x="9184005" y="5898718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293DD26-8755-C94D-8DCB-28FFBD947E21}"/>
              </a:ext>
            </a:extLst>
          </p:cNvPr>
          <p:cNvSpPr txBox="1">
            <a:spLocks/>
          </p:cNvSpPr>
          <p:nvPr/>
        </p:nvSpPr>
        <p:spPr>
          <a:xfrm>
            <a:off x="11366508" y="6243859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FABBBC2D-C1BA-1442-9DC2-4B331F014726}"/>
              </a:ext>
            </a:extLst>
          </p:cNvPr>
          <p:cNvSpPr txBox="1">
            <a:spLocks/>
          </p:cNvSpPr>
          <p:nvPr/>
        </p:nvSpPr>
        <p:spPr>
          <a:xfrm>
            <a:off x="1360488" y="3381024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Softwareentwicklung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6CF05B3-0F43-894D-BCCB-D2ECE47C1400}"/>
              </a:ext>
            </a:extLst>
          </p:cNvPr>
          <p:cNvSpPr txBox="1">
            <a:spLocks/>
          </p:cNvSpPr>
          <p:nvPr/>
        </p:nvSpPr>
        <p:spPr>
          <a:xfrm>
            <a:off x="15176261" y="3397657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Produktentwicklung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A438B6AE-E4D3-AA4B-B46F-D0C6EE051D2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82920B29-8F04-644E-AA58-E316BA55EF47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882841BE-CB7A-7B42-B408-46C5F619139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5C8A4D19-8CDB-F942-8011-A907E1AE8A59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www.innoq.com">
            <a:extLst>
              <a:ext uri="{FF2B5EF4-FFF2-40B4-BE49-F238E27FC236}">
                <a16:creationId xmlns:a16="http://schemas.microsoft.com/office/drawing/2014/main" id="{84E70B84-D769-054B-B416-54B17C96457C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  <p:sp>
        <p:nvSpPr>
          <p:cNvPr id="21" name="www.innoq.com">
            <a:extLst>
              <a:ext uri="{FF2B5EF4-FFF2-40B4-BE49-F238E27FC236}">
                <a16:creationId xmlns:a16="http://schemas.microsoft.com/office/drawing/2014/main" id="{0137D301-9C4B-354B-B0AA-86AD7E92AC77}"/>
              </a:ext>
            </a:extLst>
          </p:cNvPr>
          <p:cNvSpPr txBox="1"/>
          <p:nvPr/>
        </p:nvSpPr>
        <p:spPr>
          <a:xfrm>
            <a:off x="9184005" y="7370922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6000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>
              <a:spcBef>
                <a:spcPts val="0"/>
              </a:spcBef>
            </a:pPr>
            <a:r>
              <a:rPr lang="de-DE" sz="2000" b="1" dirty="0">
                <a:latin typeface="Mark Pro" panose="020B0604020201010104" pitchFamily="34" charset="77"/>
              </a:rPr>
              <a:t>Software-</a:t>
            </a:r>
          </a:p>
          <a:p>
            <a:pPr>
              <a:spcBef>
                <a:spcPts val="0"/>
              </a:spcBef>
            </a:pPr>
            <a:r>
              <a:rPr lang="de-DE" sz="2000" b="1" dirty="0" err="1">
                <a:latin typeface="Mark Pro" panose="020B0604020201010104" pitchFamily="34" charset="77"/>
              </a:rPr>
              <a:t>entwicklung</a:t>
            </a:r>
            <a:endParaRPr sz="2000" b="1" dirty="0">
              <a:latin typeface="Mark Pro" panose="020B0604020201010104" pitchFamily="34" charset="77"/>
            </a:endParaRPr>
          </a:p>
        </p:txBody>
      </p:sp>
      <p:sp>
        <p:nvSpPr>
          <p:cNvPr id="22" name="www.innoq.com">
            <a:extLst>
              <a:ext uri="{FF2B5EF4-FFF2-40B4-BE49-F238E27FC236}">
                <a16:creationId xmlns:a16="http://schemas.microsoft.com/office/drawing/2014/main" id="{4D931593-F421-8D4E-AA30-43E3996A71A1}"/>
              </a:ext>
            </a:extLst>
          </p:cNvPr>
          <p:cNvSpPr txBox="1"/>
          <p:nvPr/>
        </p:nvSpPr>
        <p:spPr>
          <a:xfrm>
            <a:off x="13017492" y="7370921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36000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r">
              <a:spcBef>
                <a:spcPts val="0"/>
              </a:spcBef>
            </a:pPr>
            <a:r>
              <a:rPr lang="de-DE" sz="2000" b="1" dirty="0">
                <a:solidFill>
                  <a:schemeClr val="bg1"/>
                </a:solidFill>
                <a:latin typeface="Mark Pro" panose="020B0604020201010104" pitchFamily="34" charset="77"/>
              </a:rPr>
              <a:t>Produkt-</a:t>
            </a:r>
          </a:p>
          <a:p>
            <a:pPr algn="r">
              <a:spcBef>
                <a:spcPts val="0"/>
              </a:spcBef>
            </a:pPr>
            <a:r>
              <a:rPr lang="de-DE" sz="2000" b="1" dirty="0" err="1">
                <a:solidFill>
                  <a:schemeClr val="bg1"/>
                </a:solidFill>
                <a:latin typeface="Mark Pro" panose="020B0604020201010104" pitchFamily="34" charset="77"/>
              </a:rPr>
              <a:t>entwicklung</a:t>
            </a:r>
            <a:endParaRPr sz="2000" b="1" dirty="0">
              <a:solidFill>
                <a:schemeClr val="bg1"/>
              </a:solidFill>
              <a:latin typeface="Mark Pro" panose="020B0604020201010104" pitchFamily="34" charset="77"/>
            </a:endParaRPr>
          </a:p>
        </p:txBody>
      </p:sp>
      <p:sp>
        <p:nvSpPr>
          <p:cNvPr id="23" name="www.innoq.com">
            <a:extLst>
              <a:ext uri="{FF2B5EF4-FFF2-40B4-BE49-F238E27FC236}">
                <a16:creationId xmlns:a16="http://schemas.microsoft.com/office/drawing/2014/main" id="{8A645275-E499-CA4A-8C0F-D7DAA8CC7BEC}"/>
              </a:ext>
            </a:extLst>
          </p:cNvPr>
          <p:cNvSpPr txBox="1"/>
          <p:nvPr/>
        </p:nvSpPr>
        <p:spPr>
          <a:xfrm>
            <a:off x="11364921" y="7370920"/>
            <a:ext cx="1624074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Mehr-</a:t>
            </a:r>
          </a:p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wert</a:t>
            </a:r>
            <a:endParaRPr sz="2000" b="1" dirty="0">
              <a:solidFill>
                <a:schemeClr val="bg2"/>
              </a:solidFill>
              <a:latin typeface="Mark Pro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24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580BB0-162B-4F46-8EDA-41D47577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988E0-174E-F146-ACE5-DC4F7712E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6500" dirty="0"/>
              <a:t>Wir verbessern das </a:t>
            </a:r>
            <a:r>
              <a:rPr lang="de-DE" sz="6500" b="1" dirty="0">
                <a:latin typeface="Mark Pro Heavy" panose="020B0604020201010104" pitchFamily="34" charset="77"/>
              </a:rPr>
              <a:t>Marketing</a:t>
            </a:r>
            <a:r>
              <a:rPr lang="de-DE" sz="6500" dirty="0"/>
              <a:t>, um nicht mehr nur als technischer Umsetzungspartner wahrgenommen zu werden, sondern als </a:t>
            </a:r>
            <a:r>
              <a:rPr lang="de-DE" sz="6500" b="1" dirty="0">
                <a:latin typeface="Mark Pro Heavy" panose="020B0604020201010104" pitchFamily="34" charset="77"/>
              </a:rPr>
              <a:t>vollwertiger Dienstleister für Produktentwicklung</a:t>
            </a:r>
            <a:r>
              <a:rPr lang="de-DE" sz="6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4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8D8DD3E8-C2EC-4D4A-94AC-59E520CB20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630527-C56C-454F-9F6D-D797393B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5E0DDE-1F31-4444-B308-3BD39320D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</p:spPr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86209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5FDD09-B749-384D-BC0E-0899B074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CFFCDC-FF15-2B46-B357-45F3E8662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429270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9F4D214-DDC9-564A-8182-FE807E7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3ED046-8668-1C4C-A92C-CA3606B83D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 designen Produkte.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A573F3-C29D-6F44-9F2C-1D8A75FC7E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</a:t>
            </a:r>
          </a:p>
          <a:p>
            <a:r>
              <a:rPr lang="de-DE" dirty="0">
                <a:latin typeface="Mark Pro Heavy" panose="020B0604020201010104" pitchFamily="34" charset="77"/>
              </a:rPr>
              <a:t>entwickeln Produkte.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5975C9-34C7-3C4D-A8B6-3E04A3D1B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INNO</a:t>
            </a:r>
            <a:r>
              <a:rPr lang="de-DE" dirty="0">
                <a:solidFill>
                  <a:schemeClr val="bg1"/>
                </a:solidFill>
                <a:latin typeface="Mark Pro Heavy" panose="020B0604020201010104" pitchFamily="34" charset="77"/>
              </a:rPr>
              <a:t>Q</a:t>
            </a:r>
            <a:r>
              <a:rPr lang="de-DE" dirty="0">
                <a:latin typeface="Mark Pro Heavy" panose="020B0604020201010104" pitchFamily="34" charset="77"/>
              </a:rPr>
              <a:t> kann beides.</a:t>
            </a:r>
          </a:p>
        </p:txBody>
      </p:sp>
    </p:spTree>
    <p:extLst>
      <p:ext uri="{BB962C8B-B14F-4D97-AF65-F5344CB8AC3E}">
        <p14:creationId xmlns:p14="http://schemas.microsoft.com/office/powerpoint/2010/main" val="39705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0617C46-E88E-CF42-85DF-4723BAC2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F79F3-388B-B244-9DDC-0A75840335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5BA6F-7C3D-4044-92E8-2C67872F2A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Join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that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belong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together</a:t>
            </a:r>
            <a:endParaRPr lang="de-DE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023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D1EC8-7243-5C42-B14D-8F1250FA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D683CC-D442-6940-A2E6-A90A08D2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2559BED-CF3D-084B-99DE-AF7677B3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4F222DB-31A0-F749-A815-C992407A7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7" name="Bildplatzhalter 2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9912D4B1-0A1D-C94B-A227-4261DBD1F5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5" name="Bildplatzhalter 2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FF725C9D-56C5-C446-A0DE-F2504D311B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4B266B3-98C8-DC45-BF0F-C7AE58972A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AF3B95-4019-9A4C-BFFA-F3AA8C2F4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1A19D02-F04A-124D-B45F-EEB45BC6A9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95DE24C-2689-794A-BDB3-FF1BFF5E37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</p:spPr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F343FAE-CEE4-0C4B-933E-3DC8B463FA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363E572-0DD5-F442-B1ED-99BD0898DF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3819545-D881-FA40-9C47-A0BCB04166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D067EBF-1E6A-194F-803D-F71C9E001B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270B588-66E9-7A49-A740-A270DC526F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2607ABB-E4E5-2D4F-A6B3-FBEE4BA5BF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384E6F9-C03F-1E49-9187-6BAC0B973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9883FE6-8DF4-B145-8843-52E4B5673A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30029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8DA29-D101-8845-B361-AD693205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16DFE0-D78B-A842-8B36-46E68A77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3" name="Bildplatzhalter 1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A39D8A7-8A93-7F4D-AC49-94133A9E6B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060D41B-8227-284E-96BA-F7C12F5764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168C0A32-429A-FB47-B939-B0C9E4A0EF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B73C6AE-E081-BD4C-B3A4-44B4BE0A65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F5BE27-7B39-A949-9099-65D8DF4AF6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FDBBAD-00C8-AE42-BDA7-C58C2AEDA6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EA4D223-D2D1-7A4D-B418-CF7BCDA68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B14D3BB-4902-494E-9BC1-592F2337E1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47811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B5F1F-890D-C34D-9759-4D8272FC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817455-6BE8-5848-990D-1A8F2BAA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437F4534-8C6C-2246-95C6-4D02084DDC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DE0090-70CB-1744-8835-B48D33DAFA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E6E657-F797-624C-9429-3163CD730A5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032854D-6954-6B4F-8691-897975BCBB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5D55581-82E8-A64F-97C6-4A10E01A1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B0E89D9-6D82-B547-92A0-6B084525FA8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 l="16620" r="16620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D0F14C0A-7635-BA43-9E10-4F4BA5D27C1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DCA50AE-7E9A-0F4D-890D-CA01501E7F5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AE686EAF-41F9-EA4E-87AB-BB87B536B96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l="16620" r="16620"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90D6F0-0C1B-1446-90C4-139A4C31F7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234733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B45193-2467-1046-A43C-DE633966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8D9877-D987-3D4D-B16B-8437CE1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382414" cy="1372756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82242F-8C9A-C241-A786-B5665E1AD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Broken</a:t>
            </a:r>
            <a:r>
              <a:rPr lang="de-DE" dirty="0">
                <a:latin typeface="Mark Pro Heavy" panose="020B0604020201010104" pitchFamily="34" charset="77"/>
              </a:rPr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67253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5466B-B5BB-5046-90BA-1442BEB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EF6AE1-35F1-4941-AA4D-296D545D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836490C1-72B1-474B-A8F5-4E3F2550DD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41" r="26241"/>
          <a:stretch>
            <a:fillRect/>
          </a:stretch>
        </p:blipFill>
        <p:spPr/>
      </p:pic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id="{332C818C-5502-9A4C-AD13-44760DFD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877299"/>
              </p:ext>
            </p:extLst>
          </p:nvPr>
        </p:nvGraphicFramePr>
        <p:xfrm>
          <a:off x="1360898" y="3384541"/>
          <a:ext cx="13766800" cy="8953500"/>
        </p:xfrm>
        <a:graphic>
          <a:graphicData uri="http://schemas.openxmlformats.org/drawingml/2006/table">
            <a:tbl>
              <a:tblPr/>
              <a:tblGrid>
                <a:gridCol w="535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Exzellenz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2000 Jahre Entwicklungserfahrung 
- 75% auf Senior Level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Meinungsführer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entwickeln &amp; teilen unser Knowhow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Pragmatisch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-</a:t>
                      </a:r>
                      <a:endParaRPr lang="de-DE"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innovativ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Technologie ist Mittel zum Zweck 
≠ Selbstzweck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Menschlich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agieren stets fair &amp; verantwortungsbewusst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Nachhaltig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Softwareentwicklung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, die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für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Sie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skaliert</a:t>
                      </a:r>
                      <a:endParaRPr sz="3000" dirty="0">
                        <a:solidFill>
                          <a:schemeClr val="tx1"/>
                        </a:solidFill>
                        <a:latin typeface="Mark Pro Book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46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31</a:t>
            </a:fld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5AB1386A-7641-F540-87E5-26EC49485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960768"/>
              </p:ext>
            </p:extLst>
          </p:nvPr>
        </p:nvGraphicFramePr>
        <p:xfrm>
          <a:off x="1383289" y="4967683"/>
          <a:ext cx="21640800" cy="7370358"/>
        </p:xfrm>
        <a:graphic>
          <a:graphicData uri="http://schemas.openxmlformats.org/drawingml/2006/table">
            <a:tbl>
              <a:tblPr firstRow="1"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4358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SERVICES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FACTS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OFFICES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CLIENTS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0"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Strategy &amp; technology consulting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business models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Software architecture &amp; development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platforms &amp; infrastructures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Knowledge transfer, coaching &amp; trainings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~125 employees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Privately owned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Vendor-independent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Monheim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Berlin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Offenbach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Munich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Hamburg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Zurich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Finance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Telecommunications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Logistics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E-commerce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Fortune 500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SMBs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Startups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hteck">
            <a:extLst>
              <a:ext uri="{FF2B5EF4-FFF2-40B4-BE49-F238E27FC236}">
                <a16:creationId xmlns:a16="http://schemas.microsoft.com/office/drawing/2014/main" id="{F73FE0DF-5026-4746-8DA4-C82DA70A87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D3463141-275F-234A-B7E9-F14515D46EDB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4A71CA53-0DC6-9142-AE8F-A64A80A682CA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B388BD9-AAE6-394C-B890-32ECCF5301A0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www.innoq.com">
            <a:extLst>
              <a:ext uri="{FF2B5EF4-FFF2-40B4-BE49-F238E27FC236}">
                <a16:creationId xmlns:a16="http://schemas.microsoft.com/office/drawing/2014/main" id="{E2623D3A-5106-9042-8167-40D197498522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863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32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D20C5387-760A-9644-9154-37BB69AC5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550810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hteck">
            <a:extLst>
              <a:ext uri="{FF2B5EF4-FFF2-40B4-BE49-F238E27FC236}">
                <a16:creationId xmlns:a16="http://schemas.microsoft.com/office/drawing/2014/main" id="{06A1020F-A4C3-9243-B9AB-274A6AD4041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6" name="Form">
            <a:extLst>
              <a:ext uri="{FF2B5EF4-FFF2-40B4-BE49-F238E27FC236}">
                <a16:creationId xmlns:a16="http://schemas.microsoft.com/office/drawing/2014/main" id="{320C5A51-E421-864D-ADBD-70060AB30BB5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E33A49D9-0677-4642-9F10-1467D792C52D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24C5ECC7-2210-BE40-8668-8BA9B736761D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www.innoq.com">
            <a:extLst>
              <a:ext uri="{FF2B5EF4-FFF2-40B4-BE49-F238E27FC236}">
                <a16:creationId xmlns:a16="http://schemas.microsoft.com/office/drawing/2014/main" id="{D5D65A00-7FE7-A54E-8805-72FF2584FD18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223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5A34E-2045-3742-8DBE-DED34FFD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E4D5F1-B697-A443-B311-E22041FA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33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A6704DC3-0772-6A40-90C2-068666670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831838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hteck">
            <a:extLst>
              <a:ext uri="{FF2B5EF4-FFF2-40B4-BE49-F238E27FC236}">
                <a16:creationId xmlns:a16="http://schemas.microsoft.com/office/drawing/2014/main" id="{42408B6A-35C7-494D-BB88-096BB8CDEABE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1795C2B1-2431-8346-8D6A-65828490EB11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06E6F08A-CD38-5540-8971-91EF22D27AC4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D0382B5E-950D-AE4F-A0E1-AC220E1767A3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www.innoq.com">
            <a:extLst>
              <a:ext uri="{FF2B5EF4-FFF2-40B4-BE49-F238E27FC236}">
                <a16:creationId xmlns:a16="http://schemas.microsoft.com/office/drawing/2014/main" id="{109D6CF9-3148-F541-A51B-6BDC9C31AE8A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127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B24A9-33DA-3A40-99BD-DD40C0B9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4AF408-9529-6444-83AF-C94D1B2E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2633C9-BA37-2341-A84C-E5C2AC4ADF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39957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heribert@inniq.com</a:t>
            </a:r>
          </a:p>
          <a:p>
            <a:pPr>
              <a:spcBef>
                <a:spcPts val="0"/>
              </a:spcBef>
            </a:pPr>
            <a:r>
              <a:rPr lang="de-DE" dirty="0"/>
              <a:t>+49 1234 5678 0</a:t>
            </a:r>
          </a:p>
          <a:p>
            <a:pPr>
              <a:spcBef>
                <a:spcPts val="0"/>
              </a:spcBef>
            </a:pPr>
            <a:r>
              <a:rPr lang="de-DE" dirty="0" err="1"/>
              <a:t>heribert_innoq</a:t>
            </a:r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4289101C-0053-9744-830E-54B5BD1BD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231952"/>
              </p:ext>
            </p:extLst>
          </p:nvPr>
        </p:nvGraphicFramePr>
        <p:xfrm>
          <a:off x="1371600" y="11210281"/>
          <a:ext cx="21640800" cy="112776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Krischerstr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40789 </a:t>
                      </a: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Monheim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 am Rhein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Germany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Ohlauer Str. 43
10999 Berlin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Ludwigstr. 180E
63067 Offenbach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Kreuzstr. 16
80331 München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Hermannstrasse 13
20095 Hamburg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Gewerbestr</a:t>
                      </a:r>
                      <a:r>
                        <a:rPr sz="19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. 11
CH-6330 Cham
Switzerland
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innoQ Deutschland GmbH">
            <a:extLst>
              <a:ext uri="{FF2B5EF4-FFF2-40B4-BE49-F238E27FC236}">
                <a16:creationId xmlns:a16="http://schemas.microsoft.com/office/drawing/2014/main" id="{682B9C6B-FC36-884B-B0F4-ED5030F262AD}"/>
              </a:ext>
            </a:extLst>
          </p:cNvPr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 dirty="0" err="1">
                <a:solidFill>
                  <a:schemeClr val="bg1"/>
                </a:solidFill>
                <a:latin typeface="Mark Pro Heavy" panose="020B0604020201010104" pitchFamily="34" charset="77"/>
              </a:rPr>
              <a:t>innoQ</a:t>
            </a:r>
            <a:r>
              <a:rPr b="1" dirty="0">
                <a:solidFill>
                  <a:schemeClr val="bg1"/>
                </a:solidFill>
                <a:latin typeface="Mark Pro Heavy" panose="020B0604020201010104" pitchFamily="34" charset="77"/>
              </a:rPr>
              <a:t> Deutschland GmbH</a:t>
            </a:r>
          </a:p>
        </p:txBody>
      </p:sp>
      <p:sp>
        <p:nvSpPr>
          <p:cNvPr id="7" name="innoQ Schweiz GmbH">
            <a:extLst>
              <a:ext uri="{FF2B5EF4-FFF2-40B4-BE49-F238E27FC236}">
                <a16:creationId xmlns:a16="http://schemas.microsoft.com/office/drawing/2014/main" id="{3CA4F1B0-B654-DC4A-BE3E-3A8BA01EFA5D}"/>
              </a:ext>
            </a:extLst>
          </p:cNvPr>
          <p:cNvSpPr txBox="1"/>
          <p:nvPr/>
        </p:nvSpPr>
        <p:spPr>
          <a:xfrm>
            <a:off x="19417289" y="10541000"/>
            <a:ext cx="36068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>
                <a:solidFill>
                  <a:schemeClr val="bg1"/>
                </a:solidFill>
                <a:latin typeface="Mark Pro Heavy" panose="020B0604020201010104" pitchFamily="34" charset="77"/>
              </a:rPr>
              <a:t>innoQ Schweiz GmbH</a:t>
            </a: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D077996A-CDFA-F646-929F-51085A7CFD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8708CA9-0134-D84D-8A4F-D3117FC2BEA6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4EC4741A-2131-0E4F-9E7A-27735EEC93C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Form">
            <a:extLst>
              <a:ext uri="{FF2B5EF4-FFF2-40B4-BE49-F238E27FC236}">
                <a16:creationId xmlns:a16="http://schemas.microsoft.com/office/drawing/2014/main" id="{D24BEC17-F0B7-7447-BE8E-CE2977FF806A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2" name="www.innoq.com">
            <a:extLst>
              <a:ext uri="{FF2B5EF4-FFF2-40B4-BE49-F238E27FC236}">
                <a16:creationId xmlns:a16="http://schemas.microsoft.com/office/drawing/2014/main" id="{501C6FD3-1374-E84B-B3A7-2C5CA5075F74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988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62E7D8-C208-674F-9654-5E43697B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B8DE57-42FF-A040-8920-5BA29A9D308F}"/>
              </a:ext>
            </a:extLst>
          </p:cNvPr>
          <p:cNvSpPr/>
          <p:nvPr/>
        </p:nvSpPr>
        <p:spPr>
          <a:xfrm>
            <a:off x="1360811" y="1349375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0155E8-3512-FA44-97CA-AFD65CB16083}"/>
              </a:ext>
            </a:extLst>
          </p:cNvPr>
          <p:cNvSpPr/>
          <p:nvPr/>
        </p:nvSpPr>
        <p:spPr>
          <a:xfrm>
            <a:off x="3590072" y="1349375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5D2118-27E7-A74F-93B9-9C0575025FC5}"/>
              </a:ext>
            </a:extLst>
          </p:cNvPr>
          <p:cNvSpPr/>
          <p:nvPr/>
        </p:nvSpPr>
        <p:spPr>
          <a:xfrm>
            <a:off x="5819333" y="13500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665E3A8-331B-FB42-8A8F-CDB88EAEBDD4}"/>
              </a:ext>
            </a:extLst>
          </p:cNvPr>
          <p:cNvSpPr/>
          <p:nvPr/>
        </p:nvSpPr>
        <p:spPr>
          <a:xfrm>
            <a:off x="1354138" y="3548712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12" name="Abgerundetes Rechteck">
            <a:extLst>
              <a:ext uri="{FF2B5EF4-FFF2-40B4-BE49-F238E27FC236}">
                <a16:creationId xmlns:a16="http://schemas.microsoft.com/office/drawing/2014/main" id="{63EDC0F0-6385-FA4D-9595-2C7CC7203F9B}"/>
              </a:ext>
            </a:extLst>
          </p:cNvPr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C929F0B9-5585-6147-B6AB-DF997A9292DB}"/>
              </a:ext>
            </a:extLst>
          </p:cNvPr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025EA484-F4C1-DB46-A8DE-DDBA66F81CAF}"/>
              </a:ext>
            </a:extLst>
          </p:cNvPr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8608BD74-1380-134C-B882-EA1C4E73EE43}"/>
              </a:ext>
            </a:extLst>
          </p:cNvPr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tx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BA4B8CBD-7165-1641-BE72-D559206CD849}"/>
              </a:ext>
            </a:extLst>
          </p:cNvPr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CA5696AB-A91C-5246-8836-0BA794302582}"/>
              </a:ext>
            </a:extLst>
          </p:cNvPr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chemeClr val="tx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19DA0EE6-5011-444F-B34B-4A781B3AD2BF}"/>
              </a:ext>
            </a:extLst>
          </p:cNvPr>
          <p:cNvSpPr/>
          <p:nvPr/>
        </p:nvSpPr>
        <p:spPr>
          <a:xfrm>
            <a:off x="19841371" y="1379153"/>
            <a:ext cx="3182720" cy="31827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127000" algn="l" defTabSz="457200" rtl="0" eaLnBrk="1" latinLnBrk="0" hangingPunct="1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02121D58-D0FA-F649-8C4C-86C6541FE465}"/>
              </a:ext>
            </a:extLst>
          </p:cNvPr>
          <p:cNvSpPr/>
          <p:nvPr/>
        </p:nvSpPr>
        <p:spPr>
          <a:xfrm>
            <a:off x="18018078" y="1379153"/>
            <a:ext cx="3182720" cy="3182720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indent="127000" defTabSz="457200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1" name="Form">
            <a:extLst>
              <a:ext uri="{FF2B5EF4-FFF2-40B4-BE49-F238E27FC236}">
                <a16:creationId xmlns:a16="http://schemas.microsoft.com/office/drawing/2014/main" id="{EB9167C8-A7FC-0D45-8C1D-8AEB8A65C368}"/>
              </a:ext>
            </a:extLst>
          </p:cNvPr>
          <p:cNvSpPr/>
          <p:nvPr/>
        </p:nvSpPr>
        <p:spPr>
          <a:xfrm>
            <a:off x="19841371" y="1667470"/>
            <a:ext cx="1379255" cy="260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8D35E6-EB4C-2A44-BE89-939AD8D65D8F}"/>
              </a:ext>
            </a:extLst>
          </p:cNvPr>
          <p:cNvSpPr/>
          <p:nvPr/>
        </p:nvSpPr>
        <p:spPr>
          <a:xfrm>
            <a:off x="3590072" y="3548712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8DC88E-B4FD-DF48-9A06-0AAAAFB7F722}"/>
              </a:ext>
            </a:extLst>
          </p:cNvPr>
          <p:cNvSpPr/>
          <p:nvPr/>
        </p:nvSpPr>
        <p:spPr>
          <a:xfrm>
            <a:off x="5826006" y="35496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B58EAC8-1F79-A54E-B1F3-CFBE9B3229EB}"/>
              </a:ext>
            </a:extLst>
          </p:cNvPr>
          <p:cNvSpPr/>
          <p:nvPr/>
        </p:nvSpPr>
        <p:spPr>
          <a:xfrm>
            <a:off x="1335411" y="5794375"/>
            <a:ext cx="1904400" cy="190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A37A260-3975-6841-9055-90EF6FC73B85}"/>
              </a:ext>
            </a:extLst>
          </p:cNvPr>
          <p:cNvSpPr/>
          <p:nvPr/>
        </p:nvSpPr>
        <p:spPr>
          <a:xfrm>
            <a:off x="3590072" y="5794375"/>
            <a:ext cx="1904400" cy="190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E89ED32-DE82-694B-A7BD-4EA56D66B5E8}"/>
              </a:ext>
            </a:extLst>
          </p:cNvPr>
          <p:cNvSpPr/>
          <p:nvPr/>
        </p:nvSpPr>
        <p:spPr>
          <a:xfrm>
            <a:off x="5844733" y="5794375"/>
            <a:ext cx="1904400" cy="19044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1F4180-42C6-A44D-A739-02B88FFAB49F}"/>
              </a:ext>
            </a:extLst>
          </p:cNvPr>
          <p:cNvSpPr/>
          <p:nvPr/>
        </p:nvSpPr>
        <p:spPr>
          <a:xfrm>
            <a:off x="9296400" y="1349375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52DF45-7680-9A4B-991A-D07C2DD7797F}"/>
              </a:ext>
            </a:extLst>
          </p:cNvPr>
          <p:cNvSpPr/>
          <p:nvPr/>
        </p:nvSpPr>
        <p:spPr>
          <a:xfrm>
            <a:off x="11455400" y="1350000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A44526-B19D-8A4E-9A3A-B6A53A84B415}"/>
              </a:ext>
            </a:extLst>
          </p:cNvPr>
          <p:cNvSpPr/>
          <p:nvPr/>
        </p:nvSpPr>
        <p:spPr>
          <a:xfrm>
            <a:off x="13614400" y="1349375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53B431-752B-9F48-9D3B-E67D7006F51E}"/>
              </a:ext>
            </a:extLst>
          </p:cNvPr>
          <p:cNvSpPr/>
          <p:nvPr/>
        </p:nvSpPr>
        <p:spPr>
          <a:xfrm>
            <a:off x="9296400" y="3548712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CC1C17-8DBA-1F47-A1BA-DBD8341B8BE4}"/>
              </a:ext>
            </a:extLst>
          </p:cNvPr>
          <p:cNvSpPr/>
          <p:nvPr/>
        </p:nvSpPr>
        <p:spPr>
          <a:xfrm>
            <a:off x="11455400" y="3549337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9D14A6-1F2B-6748-BD6E-E8842F2B716F}"/>
              </a:ext>
            </a:extLst>
          </p:cNvPr>
          <p:cNvSpPr/>
          <p:nvPr/>
        </p:nvSpPr>
        <p:spPr>
          <a:xfrm>
            <a:off x="13614400" y="3548712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BA2B53-B315-B947-9586-C16BAD9F5A77}"/>
              </a:ext>
            </a:extLst>
          </p:cNvPr>
          <p:cNvSpPr/>
          <p:nvPr/>
        </p:nvSpPr>
        <p:spPr>
          <a:xfrm>
            <a:off x="9296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0AC765-172C-D749-9B29-3FC5357C6474}"/>
              </a:ext>
            </a:extLst>
          </p:cNvPr>
          <p:cNvSpPr/>
          <p:nvPr/>
        </p:nvSpPr>
        <p:spPr>
          <a:xfrm>
            <a:off x="11455400" y="5748674"/>
            <a:ext cx="1904400" cy="190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91617A-77C1-FD47-A840-E0DD38055138}"/>
              </a:ext>
            </a:extLst>
          </p:cNvPr>
          <p:cNvSpPr/>
          <p:nvPr/>
        </p:nvSpPr>
        <p:spPr>
          <a:xfrm>
            <a:off x="13614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40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Insecure</a:t>
            </a:r>
            <a:r>
              <a:rPr lang="de-DE" dirty="0"/>
              <a:t> IDs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IDs </a:t>
            </a:r>
            <a:r>
              <a:rPr lang="de-DE" b="1" dirty="0" err="1"/>
              <a:t>often</a:t>
            </a:r>
            <a:r>
              <a:rPr lang="de-DE" b="1" dirty="0"/>
              <a:t> </a:t>
            </a:r>
            <a:r>
              <a:rPr lang="de-DE" b="1" dirty="0" err="1"/>
              <a:t>contain</a:t>
            </a:r>
            <a:r>
              <a:rPr lang="de-DE" b="1" dirty="0"/>
              <a:t> </a:t>
            </a:r>
            <a:r>
              <a:rPr lang="de-DE" b="1" dirty="0" err="1"/>
              <a:t>roles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/>
              <a:t> </a:t>
            </a: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87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Browsing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Access Control Checks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4123764"/>
            <a:ext cx="21661114" cy="8242861"/>
          </a:xfrm>
        </p:spPr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596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Traversal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89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5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>
              <a:spcBef>
                <a:spcPts val="5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24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NNOQ">
      <a:dk1>
        <a:srgbClr val="FE4C66"/>
      </a:dk1>
      <a:lt1>
        <a:srgbClr val="23234C"/>
      </a:lt1>
      <a:dk2>
        <a:srgbClr val="FFFFFF"/>
      </a:dk2>
      <a:lt2>
        <a:srgbClr val="F3F4F3"/>
      </a:lt2>
      <a:accent1>
        <a:srgbClr val="FF4D67"/>
      </a:accent1>
      <a:accent2>
        <a:srgbClr val="00D0AD"/>
      </a:accent2>
      <a:accent3>
        <a:srgbClr val="FFEF00"/>
      </a:accent3>
      <a:accent4>
        <a:srgbClr val="5A5A6F"/>
      </a:accent4>
      <a:accent5>
        <a:srgbClr val="9090A4"/>
      </a:accent5>
      <a:accent6>
        <a:srgbClr val="C7C7D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Mark Pro Book" panose="020B06040202010101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1283</Words>
  <Application>Microsoft Macintosh PowerPoint</Application>
  <PresentationFormat>Benutzerdefiniert</PresentationFormat>
  <Paragraphs>370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Helvetica Neue Medium</vt:lpstr>
      <vt:lpstr>Mark Pro</vt:lpstr>
      <vt:lpstr>Mark Pro Book</vt:lpstr>
      <vt:lpstr>Mark Pro Heavy</vt:lpstr>
      <vt:lpstr>Office</vt:lpstr>
      <vt:lpstr>24.09.2019 Heidelberg /Heise DevSec</vt:lpstr>
      <vt:lpstr>Agenda</vt:lpstr>
      <vt:lpstr>PowerPoint-Präsentation</vt:lpstr>
      <vt:lpstr>Insecure IDs</vt:lpstr>
      <vt:lpstr>Forced Browsing Past Access Control Checks</vt:lpstr>
      <vt:lpstr>Path Traversal</vt:lpstr>
      <vt:lpstr>File Permissions</vt:lpstr>
      <vt:lpstr>Client Side Caching</vt:lpstr>
      <vt:lpstr>Client Side Caching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PowerPoint-Präsentation</vt:lpstr>
      <vt:lpstr>Headline</vt:lpstr>
      <vt:lpstr>Headline</vt:lpstr>
      <vt:lpstr>Headline</vt:lpstr>
      <vt:lpstr>Wir bringen es zusammen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 Kernteam</vt:lpstr>
      <vt:lpstr>Unser Kernteam</vt:lpstr>
      <vt:lpstr>Unser Team</vt:lpstr>
      <vt:lpstr>Headline</vt:lpstr>
      <vt:lpstr>Headline</vt:lpstr>
      <vt:lpstr>Headline</vt:lpstr>
      <vt:lpstr>Headline</vt:lpstr>
      <vt:lpstr>Danke! Fragen?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Bastian Erath</dc:creator>
  <cp:lastModifiedBy>chainless@gmx.net</cp:lastModifiedBy>
  <cp:revision>98</cp:revision>
  <dcterms:created xsi:type="dcterms:W3CDTF">2019-04-02T11:02:28Z</dcterms:created>
  <dcterms:modified xsi:type="dcterms:W3CDTF">2019-09-15T11:19:05Z</dcterms:modified>
</cp:coreProperties>
</file>